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4" r:id="rId5"/>
    <p:sldId id="265" r:id="rId6"/>
    <p:sldId id="266" r:id="rId7"/>
    <p:sldId id="287" r:id="rId8"/>
    <p:sldId id="270" r:id="rId9"/>
    <p:sldId id="275" r:id="rId10"/>
    <p:sldId id="276" r:id="rId11"/>
    <p:sldId id="290" r:id="rId12"/>
    <p:sldId id="291" r:id="rId13"/>
    <p:sldId id="289" r:id="rId14"/>
    <p:sldId id="288" r:id="rId15"/>
    <p:sldId id="286" r:id="rId16"/>
    <p:sldId id="277" r:id="rId17"/>
    <p:sldId id="28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38"/>
    <a:srgbClr val="393939"/>
    <a:srgbClr val="04396C"/>
    <a:srgbClr val="1E3252"/>
    <a:srgbClr val="6497B1"/>
    <a:srgbClr val="AEAFA9"/>
    <a:srgbClr val="418A9D"/>
    <a:srgbClr val="BCDEE3"/>
    <a:srgbClr val="005289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nghyungjin/MapTes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606386" y="2307540"/>
            <a:ext cx="4979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모바일 </a:t>
            </a:r>
            <a:r>
              <a:rPr lang="en-US" altLang="ko-KR" sz="4800" spc="-300" dirty="0">
                <a:solidFill>
                  <a:schemeClr val="bg1"/>
                </a:solidFill>
              </a:rPr>
              <a:t>API </a:t>
            </a:r>
            <a:r>
              <a:rPr lang="ko-KR" altLang="en-US" sz="4800" spc="-300" dirty="0">
                <a:solidFill>
                  <a:schemeClr val="bg1"/>
                </a:solidFill>
              </a:rPr>
              <a:t>활용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지도 애플리케이션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2021</a:t>
            </a:r>
            <a:r>
              <a:rPr lang="ko-KR" altLang="en-US" sz="1200" dirty="0">
                <a:solidFill>
                  <a:schemeClr val="bg1"/>
                </a:solidFill>
              </a:rPr>
              <a:t>년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8585634" y="5190143"/>
            <a:ext cx="277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Created by </a:t>
            </a:r>
            <a:r>
              <a:rPr lang="ko-KR" altLang="en-US" sz="32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997732" y="631431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초기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1" y="63143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769A46-6B97-4D0D-8C47-8798A5B324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" y="1866035"/>
            <a:ext cx="1950459" cy="43343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660732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2A41A-8410-4889-8309-0A254921CEE5}"/>
              </a:ext>
            </a:extLst>
          </p:cNvPr>
          <p:cNvSpPr txBox="1"/>
          <p:nvPr/>
        </p:nvSpPr>
        <p:spPr>
          <a:xfrm>
            <a:off x="7810500" y="2592809"/>
            <a:ext cx="3876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앱 실행 시 가장 먼저 표시될 화면 액티비티 코드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Button </a:t>
            </a:r>
            <a:r>
              <a:rPr lang="ko-KR" altLang="en-US" dirty="0">
                <a:solidFill>
                  <a:schemeClr val="bg2"/>
                </a:solidFill>
              </a:rPr>
              <a:t>객체를 사용해 다음 액티비티로 이동하는 기능 구현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화면에서 스마트폰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뒤로 가기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키를 누를 경우 </a:t>
            </a:r>
            <a:r>
              <a:rPr lang="en-US" altLang="ko-KR" dirty="0" err="1">
                <a:solidFill>
                  <a:schemeClr val="bg2"/>
                </a:solidFill>
              </a:rPr>
              <a:t>onBackPressed</a:t>
            </a:r>
            <a:r>
              <a:rPr lang="en-US" altLang="ko-KR" dirty="0">
                <a:solidFill>
                  <a:schemeClr val="bg2"/>
                </a:solidFill>
              </a:rPr>
              <a:t>() </a:t>
            </a:r>
            <a:r>
              <a:rPr lang="ko-KR" altLang="en-US" dirty="0">
                <a:solidFill>
                  <a:schemeClr val="bg2"/>
                </a:solidFill>
              </a:rPr>
              <a:t>함수에서 앱을 바로 종료하지 않고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다시 한 번 종료할 것인지 물어봄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6AE79C-5959-48E9-B302-73EAF959E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16"/>
          <a:stretch/>
        </p:blipFill>
        <p:spPr>
          <a:xfrm>
            <a:off x="2955583" y="1914037"/>
            <a:ext cx="4368230" cy="43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786939" y="631431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행정 구역 경계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0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660732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2A41A-8410-4889-8309-0A254921CEE5}"/>
              </a:ext>
            </a:extLst>
          </p:cNvPr>
          <p:cNvSpPr txBox="1"/>
          <p:nvPr/>
        </p:nvSpPr>
        <p:spPr>
          <a:xfrm>
            <a:off x="7810499" y="2046280"/>
            <a:ext cx="38763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메인 화면에서 맵 화면으로 이동 하였을 때 액티비티의 </a:t>
            </a:r>
            <a:r>
              <a:rPr lang="en-US" altLang="ko-KR" dirty="0" err="1">
                <a:solidFill>
                  <a:schemeClr val="bg2"/>
                </a:solidFill>
              </a:rPr>
              <a:t>onCreate</a:t>
            </a:r>
            <a:r>
              <a:rPr lang="en-US" altLang="ko-KR" dirty="0">
                <a:solidFill>
                  <a:schemeClr val="bg2"/>
                </a:solidFill>
              </a:rPr>
              <a:t>()</a:t>
            </a:r>
            <a:r>
              <a:rPr lang="ko-KR" altLang="en-US" dirty="0">
                <a:solidFill>
                  <a:schemeClr val="bg2"/>
                </a:solidFill>
              </a:rPr>
              <a:t>함수에서 바로 실행될 스레드의 코드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행정구역의 경계좌표 </a:t>
            </a:r>
            <a:r>
              <a:rPr lang="en-US" altLang="ko-KR" dirty="0">
                <a:solidFill>
                  <a:schemeClr val="bg2"/>
                </a:solidFill>
              </a:rPr>
              <a:t>Json </a:t>
            </a:r>
            <a:r>
              <a:rPr lang="ko-KR" altLang="en-US" dirty="0">
                <a:solidFill>
                  <a:schemeClr val="bg2"/>
                </a:solidFill>
              </a:rPr>
              <a:t>파일을 읽고 좌표 데이터를 네이버 맵 위에 표시할 </a:t>
            </a:r>
            <a:r>
              <a:rPr lang="ko-KR" altLang="en-US" dirty="0" err="1">
                <a:solidFill>
                  <a:schemeClr val="bg2"/>
                </a:solidFill>
              </a:rPr>
              <a:t>폴리곤</a:t>
            </a:r>
            <a:r>
              <a:rPr lang="ko-KR" altLang="en-US" dirty="0">
                <a:solidFill>
                  <a:schemeClr val="bg2"/>
                </a:solidFill>
              </a:rPr>
              <a:t> 데이터로 가공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 err="1">
                <a:solidFill>
                  <a:schemeClr val="bg2"/>
                </a:solidFill>
              </a:rPr>
              <a:t>폴리곤</a:t>
            </a:r>
            <a:r>
              <a:rPr lang="ko-KR" altLang="en-US" dirty="0">
                <a:solidFill>
                  <a:schemeClr val="bg2"/>
                </a:solidFill>
              </a:rPr>
              <a:t> 배열로 만들어 저장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액티비티 시작 시 </a:t>
            </a:r>
            <a:r>
              <a:rPr lang="en-US" altLang="ko-KR" dirty="0">
                <a:solidFill>
                  <a:schemeClr val="bg2"/>
                </a:solidFill>
              </a:rPr>
              <a:t>1</a:t>
            </a:r>
            <a:r>
              <a:rPr lang="ko-KR" altLang="en-US" dirty="0">
                <a:solidFill>
                  <a:schemeClr val="bg2"/>
                </a:solidFill>
              </a:rPr>
              <a:t>번만 실행되므로 추후에 상호작용으로 인해 불필요한 좌표 연산을 하지 않아도 됨</a:t>
            </a:r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8C6DD1D8-BE85-4D5A-8EDD-01B60FF9F2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26" y="1866036"/>
            <a:ext cx="1942141" cy="43158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86E127-1619-4753-B965-C0ADA09E3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"/>
          <a:stretch/>
        </p:blipFill>
        <p:spPr>
          <a:xfrm>
            <a:off x="3388659" y="1873505"/>
            <a:ext cx="3560608" cy="431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697172" y="631431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전국 코로나 현황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1" y="631431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914088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0AF9FB-339C-4BFF-9160-B1F1E1CB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58" y="1866036"/>
            <a:ext cx="3906590" cy="43158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40517A-C2E3-423E-829A-38FC62560CC0}"/>
              </a:ext>
            </a:extLst>
          </p:cNvPr>
          <p:cNvSpPr txBox="1"/>
          <p:nvPr/>
        </p:nvSpPr>
        <p:spPr>
          <a:xfrm>
            <a:off x="7810499" y="2046280"/>
            <a:ext cx="38763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HTTP</a:t>
            </a:r>
            <a:r>
              <a:rPr lang="ko-KR" altLang="en-US" dirty="0">
                <a:solidFill>
                  <a:schemeClr val="bg2"/>
                </a:solidFill>
              </a:rPr>
              <a:t> 통신을 통해 공공데이터</a:t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ko-KR" altLang="en-US" dirty="0">
                <a:solidFill>
                  <a:schemeClr val="bg2"/>
                </a:solidFill>
              </a:rPr>
              <a:t>코로나 </a:t>
            </a:r>
            <a:r>
              <a:rPr lang="en-US" altLang="ko-KR" dirty="0">
                <a:solidFill>
                  <a:schemeClr val="bg2"/>
                </a:solidFill>
              </a:rPr>
              <a:t>19 API</a:t>
            </a:r>
            <a:r>
              <a:rPr lang="ko-KR" altLang="en-US" dirty="0">
                <a:solidFill>
                  <a:schemeClr val="bg2"/>
                </a:solidFill>
              </a:rPr>
              <a:t>를 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앞선 지리 정보와 동일하게 </a:t>
            </a:r>
            <a:r>
              <a:rPr lang="en-US" altLang="ko-KR" dirty="0" err="1">
                <a:solidFill>
                  <a:schemeClr val="bg2"/>
                </a:solidFill>
              </a:rPr>
              <a:t>onCreate</a:t>
            </a:r>
            <a:r>
              <a:rPr lang="en-US" altLang="ko-KR" dirty="0">
                <a:solidFill>
                  <a:schemeClr val="bg2"/>
                </a:solidFill>
              </a:rPr>
              <a:t>()</a:t>
            </a:r>
            <a:r>
              <a:rPr lang="ko-KR" altLang="en-US" dirty="0">
                <a:solidFill>
                  <a:schemeClr val="bg2"/>
                </a:solidFill>
              </a:rPr>
              <a:t>시 </a:t>
            </a:r>
            <a:r>
              <a:rPr lang="en-US" altLang="ko-KR" dirty="0">
                <a:solidFill>
                  <a:schemeClr val="bg2"/>
                </a:solidFill>
              </a:rPr>
              <a:t>1</a:t>
            </a:r>
            <a:r>
              <a:rPr lang="ko-KR" altLang="en-US" dirty="0">
                <a:solidFill>
                  <a:schemeClr val="bg2"/>
                </a:solidFill>
              </a:rPr>
              <a:t>번만 실행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공공데이터 </a:t>
            </a:r>
            <a:r>
              <a:rPr lang="en-US" altLang="ko-KR" dirty="0">
                <a:solidFill>
                  <a:schemeClr val="bg2"/>
                </a:solidFill>
              </a:rPr>
              <a:t>API</a:t>
            </a:r>
            <a:r>
              <a:rPr lang="ko-KR" altLang="en-US" dirty="0">
                <a:solidFill>
                  <a:schemeClr val="bg2"/>
                </a:solidFill>
              </a:rPr>
              <a:t>연결에는 </a:t>
            </a:r>
            <a:r>
              <a:rPr lang="en-US" altLang="ko-KR" dirty="0" err="1">
                <a:solidFill>
                  <a:schemeClr val="bg2"/>
                </a:solidFill>
              </a:rPr>
              <a:t>httpurlconnection</a:t>
            </a:r>
            <a:r>
              <a:rPr lang="ko-KR" altLang="en-US" dirty="0">
                <a:solidFill>
                  <a:schemeClr val="bg2"/>
                </a:solidFill>
              </a:rPr>
              <a:t>을 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Xml </a:t>
            </a:r>
            <a:r>
              <a:rPr lang="ko-KR" altLang="en-US" dirty="0">
                <a:solidFill>
                  <a:schemeClr val="bg2"/>
                </a:solidFill>
              </a:rPr>
              <a:t>형식으로 받아온 데이터를 태그 별로 분류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필요한 데이터만 뽑아내 배열로 저장 </a:t>
            </a:r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2D7CEA4A-3288-47AA-A4DD-77D4BAA20E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6" y="1862109"/>
            <a:ext cx="1933823" cy="429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517635" y="6314310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광역시도 코로나 현황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1" y="631431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914088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19B359F0-BAF9-4A0B-BE14-959E4F921F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27" y="1866036"/>
            <a:ext cx="1942140" cy="43158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40517A-C2E3-423E-829A-38FC62560CC0}"/>
              </a:ext>
            </a:extLst>
          </p:cNvPr>
          <p:cNvSpPr txBox="1"/>
          <p:nvPr/>
        </p:nvSpPr>
        <p:spPr>
          <a:xfrm>
            <a:off x="7810499" y="2046280"/>
            <a:ext cx="38763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광역시도 별 코로나 데이터를 표시하기위해 </a:t>
            </a:r>
            <a:r>
              <a:rPr lang="en-US" altLang="ko-KR" dirty="0">
                <a:solidFill>
                  <a:schemeClr val="bg2"/>
                </a:solidFill>
              </a:rPr>
              <a:t>Reverse Geocoding API </a:t>
            </a:r>
            <a:r>
              <a:rPr lang="ko-KR" altLang="en-US" dirty="0">
                <a:solidFill>
                  <a:schemeClr val="bg2"/>
                </a:solidFill>
              </a:rPr>
              <a:t>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지도에서 클릭한 부분의 좌표를 네이버 </a:t>
            </a:r>
            <a:r>
              <a:rPr lang="en-US" altLang="ko-KR" dirty="0">
                <a:solidFill>
                  <a:schemeClr val="bg2"/>
                </a:solidFill>
              </a:rPr>
              <a:t>Reverse Geocoding API</a:t>
            </a:r>
            <a:r>
              <a:rPr lang="ko-KR" altLang="en-US" dirty="0">
                <a:solidFill>
                  <a:schemeClr val="bg2"/>
                </a:solidFill>
              </a:rPr>
              <a:t>로 해당하는 지역명으로 변경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Reverse Geocoding</a:t>
            </a:r>
            <a:r>
              <a:rPr lang="ko-KR" altLang="en-US" dirty="0">
                <a:solidFill>
                  <a:schemeClr val="bg2"/>
                </a:solidFill>
              </a:rPr>
              <a:t> </a:t>
            </a:r>
            <a:r>
              <a:rPr lang="en-US" altLang="ko-KR" dirty="0">
                <a:solidFill>
                  <a:schemeClr val="bg2"/>
                </a:solidFill>
              </a:rPr>
              <a:t>API</a:t>
            </a:r>
            <a:r>
              <a:rPr lang="ko-KR" altLang="en-US" dirty="0">
                <a:solidFill>
                  <a:schemeClr val="bg2"/>
                </a:solidFill>
              </a:rPr>
              <a:t>연결에는 </a:t>
            </a:r>
            <a:r>
              <a:rPr lang="en-US" altLang="ko-KR" dirty="0">
                <a:solidFill>
                  <a:schemeClr val="bg2"/>
                </a:solidFill>
              </a:rPr>
              <a:t>Retrofit</a:t>
            </a:r>
            <a:r>
              <a:rPr lang="ko-KR" altLang="en-US" dirty="0">
                <a:solidFill>
                  <a:schemeClr val="bg2"/>
                </a:solidFill>
              </a:rPr>
              <a:t>을 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Json </a:t>
            </a:r>
            <a:r>
              <a:rPr lang="ko-KR" altLang="en-US" dirty="0">
                <a:solidFill>
                  <a:schemeClr val="bg2"/>
                </a:solidFill>
              </a:rPr>
              <a:t>형식으로 받아온 데이터를 종류 별로 분류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필요한 데이터만 뽑아내 배열로 저장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631D52-FB54-4C2D-8D21-1CAD8C3F1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7"/>
          <a:stretch/>
        </p:blipFill>
        <p:spPr>
          <a:xfrm>
            <a:off x="3451412" y="1866036"/>
            <a:ext cx="3961543" cy="43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43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380555" y="632307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초기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4002771" y="632307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행정구역 경계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382286" y="6314311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광역시도 코로나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769A46-6B97-4D0D-8C47-8798A5B324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9" y="1847550"/>
            <a:ext cx="1950459" cy="43343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6743804" y="631431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전국 코로나 현황</a:t>
            </a:r>
          </a:p>
        </p:txBody>
      </p: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BD366BAE-B2CF-43CA-BC78-67BFED1EC6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01" y="1847550"/>
            <a:ext cx="1942141" cy="4315868"/>
          </a:xfrm>
          <a:prstGeom prst="rect">
            <a:avLst/>
          </a:prstGeom>
        </p:spPr>
      </p:pic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EBB9305-95BE-4EFB-B6E6-8E8B592991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17" y="1847550"/>
            <a:ext cx="1933823" cy="4297384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E71075E7-E032-4425-82D9-E9A51F72D0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804" y="1847548"/>
            <a:ext cx="1942140" cy="43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3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0A2E385-A730-4C80-88C8-9CCF46756D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4558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/>
                </a:solidFill>
                <a:latin typeface="+mn-ea"/>
              </a:rPr>
              <a:t>프로젝트 </a:t>
            </a:r>
            <a:r>
              <a:rPr lang="en-US" altLang="ko-KR" sz="3200" spc="-300" dirty="0">
                <a:solidFill>
                  <a:schemeClr val="bg2"/>
                </a:solidFill>
                <a:latin typeface="+mn-ea"/>
              </a:rPr>
              <a:t>GitHub Repository</a:t>
            </a:r>
            <a:endParaRPr lang="ko-KR" altLang="en-US" sz="3200" spc="-3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79" y="1261466"/>
            <a:ext cx="125095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ACF36B-7A96-40CE-8016-1F991DFA4C33}"/>
              </a:ext>
            </a:extLst>
          </p:cNvPr>
          <p:cNvSpPr txBox="1"/>
          <p:nvPr/>
        </p:nvSpPr>
        <p:spPr>
          <a:xfrm>
            <a:off x="1451823" y="3429000"/>
            <a:ext cx="9286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https://github.com/Banghyungjin/MapTest</a:t>
            </a:r>
            <a:endParaRPr lang="ko-KR" altLang="en-US" sz="4000" spc="-3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3514617" y="3075057"/>
            <a:ext cx="5162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i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AEC5AC-7E67-4452-913E-7EB3FF9593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979841" cy="707886"/>
            <a:chOff x="294640" y="3596640"/>
            <a:chExt cx="2979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Arial Nova Light" panose="020B0304020202020204" pitchFamily="34" charset="0"/>
              </a:rPr>
              <a:t>Project Summary</a:t>
            </a:r>
            <a:endParaRPr lang="ko-KR" altLang="en-US" sz="1200" dirty="0">
              <a:solidFill>
                <a:schemeClr val="bg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271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200" dirty="0">
              <a:solidFill>
                <a:schemeClr val="bg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chemeClr val="bg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F17BB6-E543-4BF7-9FB0-C119B93745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</a:p>
          <a:p>
            <a:pPr algn="ctr"/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6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err="1"/>
              <a:t>Naver</a:t>
            </a:r>
            <a:r>
              <a:rPr lang="en-US" altLang="ko-KR" sz="3000" dirty="0"/>
              <a:t> Map API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공공 데이터 </a:t>
            </a:r>
            <a:r>
              <a:rPr lang="en-US" altLang="ko-KR" sz="3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sz="3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78A29E-D5F5-41FF-ADDE-73028A27D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132080" y="1263832"/>
            <a:ext cx="11888488" cy="4918072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AA7D6DF9-47AF-4543-8168-1EFBB283B875}"/>
                </a:ext>
              </a:extLst>
            </p:cNvPr>
            <p:cNvSpPr/>
            <p:nvPr/>
          </p:nvSpPr>
          <p:spPr>
            <a:xfrm>
              <a:off x="5622812" y="3448277"/>
              <a:ext cx="1194965" cy="1194966"/>
            </a:xfrm>
            <a:prstGeom prst="diamond">
              <a:avLst/>
            </a:prstGeom>
            <a:solidFill>
              <a:schemeClr val="accent6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368142" y="1427958"/>
            <a:ext cx="512121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구글이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JetBrains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의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IntelliJ IDEA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를 기반으로 만든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IDE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안드로이드의 공식언어인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Kotlin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을 지원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UI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가 보기 편하고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Git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연동 등 다양한 기능 지원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학교 수업에서 사용해 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733F1-ED7F-431B-9005-A4A6E70303E1}"/>
              </a:ext>
            </a:extLst>
          </p:cNvPr>
          <p:cNvSpPr txBox="1"/>
          <p:nvPr/>
        </p:nvSpPr>
        <p:spPr>
          <a:xfrm>
            <a:off x="6378864" y="1406329"/>
            <a:ext cx="502413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2017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년에 구글이 안드로이드의 공식 언어로 추가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Java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에 비해 간결한 문법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Java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와 상호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100%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대응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새로운 언어를 시도해 보고 싶어서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B63CB1-8B94-44EE-9134-23F64A80140A}"/>
              </a:ext>
            </a:extLst>
          </p:cNvPr>
          <p:cNvSpPr txBox="1"/>
          <p:nvPr/>
        </p:nvSpPr>
        <p:spPr>
          <a:xfrm>
            <a:off x="368142" y="3904458"/>
            <a:ext cx="4742004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Mobile Dynamic Map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을 사용해 지도 표현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다양한 옵션과 오버레이 등을 지원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Reverse Geocoding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을 사용해 지역 정보 사용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REST API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로 정보의 송수신이 잘 구축되어 있음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JSON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형태의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API Response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를 사용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ADB1B4-673C-4F1E-9B41-E3C800AF72F1}"/>
              </a:ext>
            </a:extLst>
          </p:cNvPr>
          <p:cNvSpPr txBox="1"/>
          <p:nvPr/>
        </p:nvSpPr>
        <p:spPr>
          <a:xfrm>
            <a:off x="6378864" y="3904458"/>
            <a:ext cx="411522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코로나</a:t>
            </a: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19 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관련 공공 데이터 </a:t>
            </a: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API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를 활용</a:t>
            </a:r>
            <a:endParaRPr lang="en-US" altLang="ko-KR" spc="-150" dirty="0">
              <a:solidFill>
                <a:schemeClr val="tx2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누구나 쉽게 이용할 수 있음</a:t>
            </a:r>
            <a:endParaRPr lang="en-US" altLang="ko-KR" spc="-150" dirty="0">
              <a:solidFill>
                <a:schemeClr val="tx2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XML 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형태의 </a:t>
            </a: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API Response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를 사용</a:t>
            </a:r>
            <a:endParaRPr lang="en-US" altLang="ko-KR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CE3D0E-E531-44D6-9209-BF75F4B4B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631578" y="2015535"/>
            <a:ext cx="2470156" cy="3859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631574" y="2015535"/>
            <a:ext cx="2470156" cy="731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27377" y="2159751"/>
            <a:ext cx="825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지도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631574" y="3022833"/>
            <a:ext cx="2470156" cy="15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안드로이드 현재 위치 기능을 사용하는 네이버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맵을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프래그먼트에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표현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주요 기능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399F4A-1201-4FAE-9ED9-1775A03BDFC1}"/>
              </a:ext>
            </a:extLst>
          </p:cNvPr>
          <p:cNvSpPr/>
          <p:nvPr/>
        </p:nvSpPr>
        <p:spPr>
          <a:xfrm>
            <a:off x="4756827" y="2027630"/>
            <a:ext cx="2470156" cy="3859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8C1AD1-07C3-45C3-83F3-25297F8C9134}"/>
              </a:ext>
            </a:extLst>
          </p:cNvPr>
          <p:cNvSpPr/>
          <p:nvPr/>
        </p:nvSpPr>
        <p:spPr>
          <a:xfrm>
            <a:off x="4756823" y="2027630"/>
            <a:ext cx="2470156" cy="731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8FDFFF-74DE-4911-B85F-CC83FFC2ED84}"/>
              </a:ext>
            </a:extLst>
          </p:cNvPr>
          <p:cNvSpPr txBox="1"/>
          <p:nvPr/>
        </p:nvSpPr>
        <p:spPr>
          <a:xfrm>
            <a:off x="4752846" y="2171846"/>
            <a:ext cx="24741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행정구역 표시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42D06E-FFBC-4223-8850-037CD6CF698B}"/>
              </a:ext>
            </a:extLst>
          </p:cNvPr>
          <p:cNvSpPr txBox="1"/>
          <p:nvPr/>
        </p:nvSpPr>
        <p:spPr>
          <a:xfrm>
            <a:off x="4756823" y="3034928"/>
            <a:ext cx="2470156" cy="1902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대한민국 행정구역  중 광역시도에 해당하는 구역의 경계를 시각화 하여 표현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49C052-0FA0-4362-8B09-6BDBA6A89F0E}"/>
              </a:ext>
            </a:extLst>
          </p:cNvPr>
          <p:cNvSpPr/>
          <p:nvPr/>
        </p:nvSpPr>
        <p:spPr>
          <a:xfrm>
            <a:off x="8982668" y="2039643"/>
            <a:ext cx="2470156" cy="3859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1CA3D6-CC31-43DE-8523-7ED9CED70EC4}"/>
              </a:ext>
            </a:extLst>
          </p:cNvPr>
          <p:cNvSpPr/>
          <p:nvPr/>
        </p:nvSpPr>
        <p:spPr>
          <a:xfrm>
            <a:off x="8982662" y="2039643"/>
            <a:ext cx="2470156" cy="731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123C9-DE74-4E4B-9E3A-1E5D2E0A620D}"/>
              </a:ext>
            </a:extLst>
          </p:cNvPr>
          <p:cNvSpPr txBox="1"/>
          <p:nvPr/>
        </p:nvSpPr>
        <p:spPr>
          <a:xfrm>
            <a:off x="9412075" y="2192968"/>
            <a:ext cx="16113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코로나 </a:t>
            </a:r>
            <a:r>
              <a:rPr lang="en-US" altLang="ko-KR" sz="2500">
                <a:solidFill>
                  <a:schemeClr val="bg1">
                    <a:lumMod val="95000"/>
                  </a:schemeClr>
                </a:solidFill>
              </a:rPr>
              <a:t>19</a:t>
            </a:r>
            <a:endParaRPr lang="ko-KR" altLang="en-US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C23C5B-9BF6-4B0B-972D-2983D118E456}"/>
              </a:ext>
            </a:extLst>
          </p:cNvPr>
          <p:cNvSpPr txBox="1"/>
          <p:nvPr/>
        </p:nvSpPr>
        <p:spPr>
          <a:xfrm>
            <a:off x="8982662" y="2924147"/>
            <a:ext cx="2470156" cy="205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공공 코로나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관련 데이터 표시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오늘의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확진자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사망자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환자 유입 등을 각 광역시도에 따라 표시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4978B8-97B2-47E8-B9A7-D4B376D8A80C}"/>
              </a:ext>
            </a:extLst>
          </p:cNvPr>
          <p:cNvSpPr/>
          <p:nvPr/>
        </p:nvSpPr>
        <p:spPr>
          <a:xfrm>
            <a:off x="-4964" y="0"/>
            <a:ext cx="12200255" cy="6880237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48070"/>
            <a:ext cx="12192000" cy="102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3292" y="3786188"/>
            <a:ext cx="12192000" cy="0"/>
          </a:xfrm>
          <a:prstGeom prst="line">
            <a:avLst/>
          </a:prstGeom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/>
          <p:nvPr/>
        </p:nvCxnSpPr>
        <p:spPr>
          <a:xfrm flipV="1">
            <a:off x="2282743" y="3750281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62C426E-5F9D-414B-B8F5-8B68D2CCA11D}"/>
              </a:ext>
            </a:extLst>
          </p:cNvPr>
          <p:cNvCxnSpPr/>
          <p:nvPr/>
        </p:nvCxnSpPr>
        <p:spPr>
          <a:xfrm flipV="1">
            <a:off x="3914284" y="2396452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02ECF3A-674D-426D-95BD-1664CF126A35}"/>
              </a:ext>
            </a:extLst>
          </p:cNvPr>
          <p:cNvCxnSpPr/>
          <p:nvPr/>
        </p:nvCxnSpPr>
        <p:spPr>
          <a:xfrm flipV="1">
            <a:off x="5080227" y="3758182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DF7C036-1A2D-4CC4-AED1-925118443E4A}"/>
              </a:ext>
            </a:extLst>
          </p:cNvPr>
          <p:cNvCxnSpPr>
            <a:cxnSpLocks/>
          </p:cNvCxnSpPr>
          <p:nvPr/>
        </p:nvCxnSpPr>
        <p:spPr>
          <a:xfrm flipV="1">
            <a:off x="6476486" y="2329842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F050A3-B1A2-4DB3-A1A3-B9E921B0AD77}"/>
              </a:ext>
            </a:extLst>
          </p:cNvPr>
          <p:cNvSpPr txBox="1"/>
          <p:nvPr/>
        </p:nvSpPr>
        <p:spPr>
          <a:xfrm>
            <a:off x="6570772" y="2238719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05-28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ADCD0C-D242-4BB0-9A87-DD8094D014E2}"/>
              </a:ext>
            </a:extLst>
          </p:cNvPr>
          <p:cNvSpPr txBox="1"/>
          <p:nvPr/>
        </p:nvSpPr>
        <p:spPr>
          <a:xfrm>
            <a:off x="5105627" y="4160782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05-26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476B2-248F-4D7B-A636-2BB3D8571FBB}"/>
              </a:ext>
            </a:extLst>
          </p:cNvPr>
          <p:cNvSpPr txBox="1"/>
          <p:nvPr/>
        </p:nvSpPr>
        <p:spPr>
          <a:xfrm>
            <a:off x="4026700" y="2263556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05-25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FF520F-77CA-491B-BC22-0DAB47F25730}"/>
              </a:ext>
            </a:extLst>
          </p:cNvPr>
          <p:cNvSpPr txBox="1"/>
          <p:nvPr/>
        </p:nvSpPr>
        <p:spPr>
          <a:xfrm>
            <a:off x="2308143" y="4147671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+mj-ea"/>
                <a:ea typeface="+mj-ea"/>
              </a:rPr>
              <a:t>05-24</a:t>
            </a:r>
            <a:endParaRPr lang="ko-KR" altLang="en-US" sz="20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1496950" y="228182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bg2"/>
                </a:solidFill>
              </a:rPr>
              <a:t>05-23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71B69C-C781-4C6E-B92E-576040C73780}"/>
              </a:ext>
            </a:extLst>
          </p:cNvPr>
          <p:cNvSpPr txBox="1"/>
          <p:nvPr/>
        </p:nvSpPr>
        <p:spPr>
          <a:xfrm>
            <a:off x="2308143" y="4634986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기능 구현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CCF10FA-DC3D-4014-BCEC-7D25C1D553B6}"/>
              </a:ext>
            </a:extLst>
          </p:cNvPr>
          <p:cNvCxnSpPr/>
          <p:nvPr/>
        </p:nvCxnSpPr>
        <p:spPr>
          <a:xfrm flipV="1">
            <a:off x="7937002" y="3800807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C3E2A4A-EEDA-440A-A9F9-A247142E1DAA}"/>
              </a:ext>
            </a:extLst>
          </p:cNvPr>
          <p:cNvCxnSpPr/>
          <p:nvPr/>
        </p:nvCxnSpPr>
        <p:spPr>
          <a:xfrm flipV="1">
            <a:off x="9119382" y="231024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E811CA-2400-4F5F-A3FA-2F9B41B3C85D}"/>
              </a:ext>
            </a:extLst>
          </p:cNvPr>
          <p:cNvSpPr txBox="1"/>
          <p:nvPr/>
        </p:nvSpPr>
        <p:spPr>
          <a:xfrm>
            <a:off x="9223901" y="2192302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06-02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0C2914-FF8C-4222-A5CF-5A580DFFB242}"/>
              </a:ext>
            </a:extLst>
          </p:cNvPr>
          <p:cNvSpPr txBox="1"/>
          <p:nvPr/>
        </p:nvSpPr>
        <p:spPr>
          <a:xfrm>
            <a:off x="7962402" y="417793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06-01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1383158" y="2360259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49159B-49B7-40DC-83FE-B361097CF91D}"/>
              </a:ext>
            </a:extLst>
          </p:cNvPr>
          <p:cNvCxnSpPr/>
          <p:nvPr/>
        </p:nvCxnSpPr>
        <p:spPr>
          <a:xfrm flipV="1">
            <a:off x="10937190" y="3791636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DDA8CC-B139-49BD-8265-0CD23AC150C1}"/>
              </a:ext>
            </a:extLst>
          </p:cNvPr>
          <p:cNvSpPr txBox="1"/>
          <p:nvPr/>
        </p:nvSpPr>
        <p:spPr>
          <a:xfrm>
            <a:off x="10984382" y="41378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>
                <a:solidFill>
                  <a:schemeClr val="bg2"/>
                </a:solidFill>
              </a:rPr>
              <a:t>완성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A8915D-85C9-4145-A45F-5E3793FEA87C}"/>
              </a:ext>
            </a:extLst>
          </p:cNvPr>
          <p:cNvSpPr txBox="1"/>
          <p:nvPr/>
        </p:nvSpPr>
        <p:spPr>
          <a:xfrm>
            <a:off x="2290948" y="4956966"/>
            <a:ext cx="259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Json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파일을 읽어오는 기능 구현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읽어온 파일에서 좌표 데이터 </a:t>
            </a:r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추출네이버맵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폴리곤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객체 생성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8117778-F5C7-4B09-8A30-511E45B49B6E}"/>
              </a:ext>
            </a:extLst>
          </p:cNvPr>
          <p:cNvSpPr txBox="1"/>
          <p:nvPr/>
        </p:nvSpPr>
        <p:spPr>
          <a:xfrm>
            <a:off x="7954197" y="458880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데이터 </a:t>
            </a:r>
            <a:r>
              <a:rPr lang="ko-KR" altLang="en-US" sz="1600" spc="-150" dirty="0" err="1">
                <a:solidFill>
                  <a:schemeClr val="bg2"/>
                </a:solidFill>
                <a:latin typeface="+mj-ea"/>
                <a:ea typeface="+mj-ea"/>
              </a:rPr>
              <a:t>전처리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&amp;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레이아웃 수정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33989B-1BE0-49F1-9D8B-1712C39B02E1}"/>
              </a:ext>
            </a:extLst>
          </p:cNvPr>
          <p:cNvSpPr txBox="1"/>
          <p:nvPr/>
        </p:nvSpPr>
        <p:spPr>
          <a:xfrm>
            <a:off x="7937002" y="4930204"/>
            <a:ext cx="2286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Json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파일 통합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모든 행정구역 동시에 레이어 표시 기능 구현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맵 화면 레이아웃 수정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F8DD1C-32AA-42C4-8D6A-AF9EDA8F9AF2}"/>
              </a:ext>
            </a:extLst>
          </p:cNvPr>
          <p:cNvSpPr txBox="1"/>
          <p:nvPr/>
        </p:nvSpPr>
        <p:spPr>
          <a:xfrm>
            <a:off x="5099783" y="4616188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기능 구현</a:t>
            </a:r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&amp;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보수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00999E-438E-4720-B3DB-8E64AE2B91E5}"/>
              </a:ext>
            </a:extLst>
          </p:cNvPr>
          <p:cNvSpPr txBox="1"/>
          <p:nvPr/>
        </p:nvSpPr>
        <p:spPr>
          <a:xfrm>
            <a:off x="5082588" y="4957586"/>
            <a:ext cx="2016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국외 지역 선택 오류 수정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초기화면 레이아웃 수정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765C38-10E7-4ADC-B16D-27C3F1493C7B}"/>
              </a:ext>
            </a:extLst>
          </p:cNvPr>
          <p:cNvSpPr txBox="1"/>
          <p:nvPr/>
        </p:nvSpPr>
        <p:spPr>
          <a:xfrm>
            <a:off x="1497621" y="2713907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기본 액티비티 제작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453BD7-5308-4294-996D-C9879580DDB6}"/>
              </a:ext>
            </a:extLst>
          </p:cNvPr>
          <p:cNvSpPr txBox="1"/>
          <p:nvPr/>
        </p:nvSpPr>
        <p:spPr>
          <a:xfrm>
            <a:off x="1478379" y="3078205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선택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초기화면 액티비티 제작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맵화면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액티비티 제작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95C818-1B84-43FA-886A-9A0E4A705F2A}"/>
              </a:ext>
            </a:extLst>
          </p:cNvPr>
          <p:cNvSpPr txBox="1"/>
          <p:nvPr/>
        </p:nvSpPr>
        <p:spPr>
          <a:xfrm>
            <a:off x="9220053" y="2640472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API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사용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D5878B-AA9E-4D75-AFDA-06FFC7B270B8}"/>
              </a:ext>
            </a:extLst>
          </p:cNvPr>
          <p:cNvSpPr txBox="1"/>
          <p:nvPr/>
        </p:nvSpPr>
        <p:spPr>
          <a:xfrm>
            <a:off x="9203577" y="2981870"/>
            <a:ext cx="262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공공데이터 코로나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사용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광역시도 별로 코로나 데이터 표시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전국 코로나 데이터 표시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CEFC70-2C69-400D-AF63-FE4BC305D0A5}"/>
              </a:ext>
            </a:extLst>
          </p:cNvPr>
          <p:cNvSpPr txBox="1"/>
          <p:nvPr/>
        </p:nvSpPr>
        <p:spPr>
          <a:xfrm>
            <a:off x="4026700" y="2721676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데이터 </a:t>
            </a:r>
            <a:r>
              <a:rPr lang="ko-KR" altLang="en-US" sz="1600" spc="-150" dirty="0" err="1">
                <a:solidFill>
                  <a:schemeClr val="bg2"/>
                </a:solidFill>
                <a:latin typeface="+mj-ea"/>
                <a:ea typeface="+mj-ea"/>
              </a:rPr>
              <a:t>전처리</a:t>
            </a:r>
            <a:endParaRPr lang="ko-KR" altLang="en-US" sz="1600" spc="-15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92345E-ADDA-498E-82EE-5B3678224732}"/>
              </a:ext>
            </a:extLst>
          </p:cNvPr>
          <p:cNvSpPr txBox="1"/>
          <p:nvPr/>
        </p:nvSpPr>
        <p:spPr>
          <a:xfrm>
            <a:off x="4009505" y="3063074"/>
            <a:ext cx="21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행정구역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SHP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파일 수집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SHP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-&gt;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Json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파일 변환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폴리곤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객체 생성 기능 강화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B6B893-F448-4B18-8B74-BB81A4A364D8}"/>
              </a:ext>
            </a:extLst>
          </p:cNvPr>
          <p:cNvSpPr txBox="1"/>
          <p:nvPr/>
        </p:nvSpPr>
        <p:spPr>
          <a:xfrm>
            <a:off x="6594208" y="2702109"/>
            <a:ext cx="1950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API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사용 </a:t>
            </a:r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&amp; HTTP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통신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04047-B80B-4109-B68B-3D4AD4A44717}"/>
              </a:ext>
            </a:extLst>
          </p:cNvPr>
          <p:cNvSpPr txBox="1"/>
          <p:nvPr/>
        </p:nvSpPr>
        <p:spPr>
          <a:xfrm>
            <a:off x="6581930" y="3043507"/>
            <a:ext cx="21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행정구역 이름을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Reverse Geocoding API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로 가져옴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Retrofit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으로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HTTP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통신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15ABE77-8159-414E-BC09-715437115F73}"/>
              </a:ext>
            </a:extLst>
          </p:cNvPr>
          <p:cNvCxnSpPr/>
          <p:nvPr/>
        </p:nvCxnSpPr>
        <p:spPr>
          <a:xfrm flipV="1">
            <a:off x="279823" y="3811905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CC50ED0-1F84-4C9C-B20B-DD238A658474}"/>
              </a:ext>
            </a:extLst>
          </p:cNvPr>
          <p:cNvSpPr txBox="1"/>
          <p:nvPr/>
        </p:nvSpPr>
        <p:spPr>
          <a:xfrm>
            <a:off x="327015" y="415814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>
                <a:solidFill>
                  <a:schemeClr val="bg2"/>
                </a:solidFill>
              </a:rPr>
              <a:t>시작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CEEFED-C506-4C27-9129-1884554BB549}"/>
              </a:ext>
            </a:extLst>
          </p:cNvPr>
          <p:cNvSpPr txBox="1"/>
          <p:nvPr/>
        </p:nvSpPr>
        <p:spPr>
          <a:xfrm>
            <a:off x="339536" y="1264666"/>
            <a:ext cx="253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진행 과정 </a:t>
            </a:r>
            <a:r>
              <a:rPr lang="en-US" altLang="ko-KR" sz="2400" spc="-300" dirty="0">
                <a:solidFill>
                  <a:schemeClr val="bg2"/>
                </a:solidFill>
                <a:latin typeface="+mn-ea"/>
              </a:rPr>
              <a:t>( </a:t>
            </a:r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시간 순 </a:t>
            </a:r>
            <a:r>
              <a:rPr lang="en-US" altLang="ko-KR" sz="2400" spc="-300" dirty="0">
                <a:solidFill>
                  <a:schemeClr val="bg2"/>
                </a:solidFill>
                <a:latin typeface="+mn-ea"/>
              </a:rPr>
              <a:t>)</a:t>
            </a:r>
            <a:endParaRPr lang="ko-KR" altLang="en-US" sz="2400" spc="-3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7B8F5FA-E177-446A-AD83-F74202BF8FD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651</Words>
  <Application>Microsoft Office PowerPoint</Application>
  <PresentationFormat>와이드스크린</PresentationFormat>
  <Paragraphs>169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방 형진</cp:lastModifiedBy>
  <cp:revision>46</cp:revision>
  <dcterms:created xsi:type="dcterms:W3CDTF">2020-09-07T02:34:06Z</dcterms:created>
  <dcterms:modified xsi:type="dcterms:W3CDTF">2021-06-09T07:15:21Z</dcterms:modified>
</cp:coreProperties>
</file>